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Screenshot wallet, discorso ripreso nel parlare di blockchain app installabili con un click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Helperbit, Legambiente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“Base di dati distribuita”</a:t>
            </a:r>
            <a:br>
              <a:rPr lang="it"/>
            </a:br>
            <a:r>
              <a:rPr lang="it"/>
              <a:t>Accennare alla distinzione tra modello centralizzato VS decentralizzato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Elementi grafici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it"/>
              <a:t>“</a:t>
            </a:r>
            <a:br>
              <a:rPr lang="it"/>
            </a:br>
            <a:r>
              <a:rPr lang="it"/>
              <a:t>e </a:t>
            </a:r>
            <a:r>
              <a:rPr lang="it"/>
              <a:t>qual</a:t>
            </a:r>
            <a:r>
              <a:rPr lang="it"/>
              <a:t> è il processo che porta all’aggiunta di nuovi blocchi? </a:t>
            </a:r>
            <a:br>
              <a:rPr lang="it"/>
            </a:br>
            <a:r>
              <a:rPr lang="it"/>
              <a:t>Il Mining, ovvero l’esecuzione di un algoritmo che regola l’inserimento di un nuovo blocco nella catena.</a:t>
            </a:r>
            <a:br>
              <a:rPr lang="it"/>
            </a:br>
            <a:r>
              <a:rPr lang="it"/>
              <a:t>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2. lisk: introdurre lisk, introdurre il dpos, enunciare le feature tecniche di spicco, presentare (con una cronostoria), gli sviluppi in corso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iskH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Blockchain, Bitcoin &amp; Lisk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7"/>
            <a:ext cx="8520600" cy="173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A brief introduction to the </a:t>
            </a:r>
            <a:r>
              <a:rPr b="1" lang="it">
                <a:solidFill>
                  <a:schemeClr val="accent3"/>
                </a:solidFill>
              </a:rPr>
              <a:t>Blockchain</a:t>
            </a:r>
            <a:r>
              <a:rPr lang="it"/>
              <a:t> eco-system and deepening on </a:t>
            </a:r>
            <a:r>
              <a:rPr b="1" lang="it">
                <a:solidFill>
                  <a:schemeClr val="accent3"/>
                </a:solidFill>
              </a:rPr>
              <a:t>Lisk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it" sz="1400"/>
              <a:t>Andrea F Speziale (liskit)  | Davide Gessa (dakk)</a:t>
            </a:r>
          </a:p>
          <a:p>
            <a:pPr lvl="0">
              <a:spcBef>
                <a:spcPts val="0"/>
              </a:spcBef>
              <a:buNone/>
            </a:pPr>
            <a:r>
              <a:rPr lang="it" sz="1400"/>
              <a:t>20/02/17 Turin, italy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js &amp; open source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2016 </a:t>
            </a:r>
            <a:r>
              <a:rPr b="1" lang="it" sz="2400">
                <a:solidFill>
                  <a:schemeClr val="accent3"/>
                </a:solidFill>
              </a:rPr>
              <a:t>Stack Overflow</a:t>
            </a:r>
            <a:r>
              <a:rPr b="1" lang="it" sz="2400"/>
              <a:t> Developer Survey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85% </a:t>
            </a:r>
            <a:r>
              <a:rPr lang="it"/>
              <a:t>Full-Stack developer usa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 u="sng">
                <a:solidFill>
                  <a:schemeClr val="hlink"/>
                </a:solidFill>
                <a:hlinkClick r:id="rId3"/>
              </a:rPr>
              <a:t>https://github.com/liskHQ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134" name="Shape 134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node, wallet &amp; API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“Simple and Ready to use”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VPS</a:t>
            </a:r>
            <a:r>
              <a:rPr b="1" lang="it" sz="2400">
                <a:solidFill>
                  <a:schemeClr val="accent3"/>
                </a:solidFill>
              </a:rPr>
              <a:t> 2-4GB RAM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lang="it"/>
              <a:t>e</a:t>
            </a:r>
            <a:r>
              <a:rPr lang="it"/>
              <a:t> </a:t>
            </a:r>
            <a:r>
              <a:rPr b="1" lang="it" sz="2400">
                <a:solidFill>
                  <a:schemeClr val="accent3"/>
                </a:solidFill>
              </a:rPr>
              <a:t>2VCPU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Self-installing node </a:t>
            </a:r>
            <a:r>
              <a:rPr lang="it" sz="2400"/>
              <a:t>(“bash is lovely”)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Many </a:t>
            </a:r>
            <a:r>
              <a:rPr b="1" lang="it" sz="2400">
                <a:solidFill>
                  <a:schemeClr val="accent3"/>
                </a:solidFill>
              </a:rPr>
              <a:t>APIs </a:t>
            </a:r>
            <a:r>
              <a:rPr b="1" lang="it" sz="2400"/>
              <a:t>which handle the communication with the node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2400"/>
              <a:t>(e.g “http(s)://ip:8000/api/loader/status/sync”)</a:t>
            </a:r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node, wallet &amp; API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932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“Super </a:t>
            </a:r>
            <a:r>
              <a:rPr b="1" lang="it" sz="2400">
                <a:solidFill>
                  <a:schemeClr val="accent3"/>
                </a:solidFill>
              </a:rPr>
              <a:t>Easy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Blockchain </a:t>
            </a:r>
            <a:r>
              <a:rPr b="1" lang="it" sz="2400"/>
              <a:t>gateway”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descr="Schermata 2017-02-17 alle 16.04.46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62" y="1993098"/>
            <a:ext cx="6006372" cy="28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Delegated</a:t>
            </a:r>
            <a:r>
              <a:rPr b="1" lang="it" sz="2400"/>
              <a:t> Proof of Stake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network composed by</a:t>
            </a:r>
            <a:r>
              <a:rPr b="1" lang="it" sz="2400">
                <a:solidFill>
                  <a:schemeClr val="accent3"/>
                </a:solidFill>
              </a:rPr>
              <a:t> 950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400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Delegates </a:t>
            </a:r>
            <a:r>
              <a:rPr b="1" lang="it"/>
              <a:t>act as creator for new blocks, voted by the community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forging delegates </a:t>
            </a:r>
            <a:r>
              <a:rPr b="1" lang="it" sz="2400">
                <a:solidFill>
                  <a:schemeClr val="accent3"/>
                </a:solidFill>
              </a:rPr>
              <a:t>101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tot</a:t>
            </a:r>
            <a:r>
              <a:rPr b="1" lang="it" sz="2400">
                <a:solidFill>
                  <a:schemeClr val="accent3"/>
                </a:solidFill>
              </a:rPr>
              <a:t> 962 Mainet </a:t>
            </a:r>
            <a:r>
              <a:rPr b="1" lang="it" sz="2400"/>
              <a:t>| </a:t>
            </a:r>
            <a:r>
              <a:rPr lang="it"/>
              <a:t>tot </a:t>
            </a:r>
            <a:r>
              <a:rPr b="1" lang="it" sz="2400">
                <a:solidFill>
                  <a:schemeClr val="accent3"/>
                </a:solidFill>
              </a:rPr>
              <a:t>321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Voting </a:t>
            </a:r>
            <a:r>
              <a:rPr b="1" lang="it" sz="2400"/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b="1" lang="it"/>
              <a:t>x </a:t>
            </a:r>
            <a:r>
              <a:rPr b="1" lang="it" sz="2400"/>
              <a:t>33</a:t>
            </a:r>
            <a:r>
              <a:rPr b="1" lang="it"/>
              <a:t> votes for a total of </a:t>
            </a:r>
            <a:r>
              <a:rPr b="1" lang="it" sz="2400">
                <a:solidFill>
                  <a:schemeClr val="accent3"/>
                </a:solidFill>
              </a:rPr>
              <a:t>101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Forging </a:t>
            </a:r>
            <a:r>
              <a:rPr b="1" lang="it" sz="2400"/>
              <a:t>&amp; </a:t>
            </a:r>
            <a:r>
              <a:rPr b="1" lang="it" sz="2400">
                <a:solidFill>
                  <a:schemeClr val="accent3"/>
                </a:solidFill>
              </a:rPr>
              <a:t>Reward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Delegate Round /</a:t>
            </a:r>
            <a:r>
              <a:rPr b="1" lang="it" sz="2400">
                <a:solidFill>
                  <a:schemeClr val="accent3"/>
                </a:solidFill>
              </a:rPr>
              <a:t> 10 sec</a:t>
            </a:r>
            <a:r>
              <a:rPr b="1" lang="it" sz="2400"/>
              <a:t> per Block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>
                <a:solidFill>
                  <a:schemeClr val="accent3"/>
                </a:solidFill>
              </a:rPr>
              <a:t>5 LSK</a:t>
            </a:r>
            <a:r>
              <a:rPr b="1" lang="it" sz="2400"/>
              <a:t> </a:t>
            </a:r>
            <a:r>
              <a:rPr lang="it" sz="1400"/>
              <a:t>1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4 LSK</a:t>
            </a:r>
            <a:r>
              <a:rPr b="1" lang="it" sz="2400"/>
              <a:t> </a:t>
            </a:r>
            <a:r>
              <a:rPr lang="it" sz="1400"/>
              <a:t>2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3 LSK</a:t>
            </a:r>
            <a:r>
              <a:rPr b="1" lang="it" sz="2400"/>
              <a:t> </a:t>
            </a:r>
            <a:r>
              <a:rPr lang="it" sz="1400"/>
              <a:t>3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2 LSK</a:t>
            </a:r>
            <a:r>
              <a:rPr b="1" lang="it" sz="2400"/>
              <a:t> </a:t>
            </a:r>
            <a:r>
              <a:rPr lang="it" sz="1400"/>
              <a:t>4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lang="it" sz="1400"/>
              <a:t>from 5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cxnSp>
        <p:nvCxnSpPr>
          <p:cNvPr id="162" name="Shape 162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ecosystem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3100" y="1536150"/>
            <a:ext cx="27354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Users</a:t>
            </a:r>
            <a:r>
              <a:rPr b="1" lang="it" sz="2400"/>
              <a:t> </a:t>
            </a:r>
            <a:r>
              <a:rPr b="1" lang="it" sz="2400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Merchants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BlockChain Apps users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446212" y="1517100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</a:t>
            </a:r>
            <a:r>
              <a:rPr b="1" lang="it" sz="2400"/>
              <a:t>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Network guard 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it"/>
              <a:t>Lisk </a:t>
            </a:r>
            <a:r>
              <a:rPr lang="it"/>
              <a:t>forger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437062" y="1507575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Developer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Services developer using API / SDK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30850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62092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current</a:t>
            </a:r>
            <a:r>
              <a:rPr b="1" lang="it" sz="2400">
                <a:solidFill>
                  <a:schemeClr val="accent3"/>
                </a:solidFill>
              </a:rPr>
              <a:t> Version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0.5.2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0.6.0b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Testnet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2016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Forging </a:t>
            </a:r>
            <a:r>
              <a:rPr b="1" lang="it" sz="2400">
                <a:solidFill>
                  <a:schemeClr val="accent3"/>
                </a:solidFill>
              </a:rPr>
              <a:t>Community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Foundation</a:t>
            </a:r>
            <a:r>
              <a:rPr b="1" lang="it" sz="2400"/>
              <a:t> </a:t>
            </a:r>
            <a:r>
              <a:rPr b="1" lang="it" sz="2400"/>
              <a:t>| Code Improvements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development</a:t>
            </a:r>
          </a:p>
        </p:txBody>
      </p:sp>
      <p:cxnSp>
        <p:nvCxnSpPr>
          <p:cNvPr id="179" name="Shape 179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“</a:t>
            </a:r>
            <a:r>
              <a:rPr b="1" lang="it" sz="2400">
                <a:solidFill>
                  <a:schemeClr val="accent3"/>
                </a:solidFill>
              </a:rPr>
              <a:t>Blockchain Branches</a:t>
            </a:r>
            <a:r>
              <a:rPr b="1" lang="it" sz="2400"/>
              <a:t>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186" name="Shape 186"/>
          <p:cNvCxnSpPr/>
          <p:nvPr/>
        </p:nvCxnSpPr>
        <p:spPr>
          <a:xfrm flipH="1" rot="10800000">
            <a:off x="26469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1-Hpm8pdFndHGcj8iQbyCfgQ.jpe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87" y="2340000"/>
            <a:ext cx="6349425" cy="2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235500" y="2003950"/>
            <a:ext cx="8520600" cy="19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Blockchain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b="1" lang="it" sz="2400"/>
              <a:t>Applications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a lot of </a:t>
            </a:r>
            <a:r>
              <a:rPr b="1" lang="it" sz="2400">
                <a:solidFill>
                  <a:schemeClr val="accent3"/>
                </a:solidFill>
              </a:rPr>
              <a:t>proposal </a:t>
            </a:r>
            <a:r>
              <a:rPr b="1" lang="it" sz="2400"/>
              <a:t>and </a:t>
            </a:r>
            <a:r>
              <a:rPr b="1" lang="it" sz="2400">
                <a:solidFill>
                  <a:schemeClr val="accent3"/>
                </a:solidFill>
              </a:rPr>
              <a:t>concepts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find it on Lisk official website</a:t>
            </a:r>
            <a:r>
              <a:rPr b="1" lang="it" sz="2400">
                <a:solidFill>
                  <a:schemeClr val="accent3"/>
                </a:solidFill>
              </a:rPr>
              <a:t> lisk.io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194" name="Shape 194"/>
          <p:cNvCxnSpPr/>
          <p:nvPr/>
        </p:nvCxnSpPr>
        <p:spPr>
          <a:xfrm flipH="1" rot="10800000">
            <a:off x="2646900" y="25602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929750"/>
            <a:ext cx="8520600" cy="128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7200">
                <a:solidFill>
                  <a:schemeClr val="accent3"/>
                </a:solidFill>
              </a:rPr>
              <a:t>2017</a:t>
            </a:r>
            <a:r>
              <a:rPr b="1" lang="it" sz="7200"/>
              <a:t>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 &amp; Bitcoin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90250" y="526350"/>
            <a:ext cx="8377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Community &amp; 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LIG - Lisk Italian Group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Channels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Website</a:t>
            </a:r>
            <a:r>
              <a:rPr b="1" lang="it" sz="2400"/>
              <a:t> chat.lisk.io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Chat</a:t>
            </a:r>
            <a:r>
              <a:rPr b="1" lang="it" sz="2400"/>
              <a:t> lisk.chat </a:t>
            </a:r>
            <a:r>
              <a:rPr lang="it" sz="2400"/>
              <a:t>aprox </a:t>
            </a:r>
            <a:r>
              <a:rPr b="1" lang="it" sz="2400">
                <a:solidFill>
                  <a:schemeClr val="accent3"/>
                </a:solidFill>
              </a:rPr>
              <a:t>3314</a:t>
            </a:r>
            <a:r>
              <a:rPr lang="it" sz="2400"/>
              <a:t> registered </a:t>
            </a:r>
            <a:r>
              <a:rPr b="1" lang="it" sz="2400"/>
              <a:t>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Forum</a:t>
            </a:r>
            <a:r>
              <a:rPr b="1" lang="it" sz="2400"/>
              <a:t> forum.lisk.io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Blog</a:t>
            </a:r>
            <a:r>
              <a:rPr b="1" lang="it" sz="2400"/>
              <a:t> blog.lisk.io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… twitter, facebook and youtube and more!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12" name="Shape 212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Network</a:t>
            </a:r>
            <a:r>
              <a:rPr b="1" lang="it" sz="2400"/>
              <a:t> </a:t>
            </a:r>
            <a:r>
              <a:rPr b="1" lang="it" sz="2400"/>
              <a:t>explorer.liskwallet.net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 lot of </a:t>
            </a:r>
            <a:r>
              <a:rPr b="1" lang="it" sz="2400">
                <a:solidFill>
                  <a:schemeClr val="accent3"/>
                </a:solidFill>
              </a:rPr>
              <a:t>Guidelines </a:t>
            </a:r>
            <a:r>
              <a:rPr b="1" lang="it" sz="2400"/>
              <a:t>and installation/monitoring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node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telegram bots and more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* everything is reported on the Lisk forum!</a:t>
            </a:r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19" name="Shape 219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507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Group</a:t>
            </a:r>
            <a:r>
              <a:rPr b="1" lang="it" sz="2400">
                <a:solidFill>
                  <a:schemeClr val="accent3"/>
                </a:solidFill>
              </a:rPr>
              <a:t> Website</a:t>
            </a:r>
            <a:r>
              <a:rPr b="1" lang="it" sz="2400"/>
              <a:t> </a:t>
            </a:r>
            <a:r>
              <a:rPr b="1" lang="it" sz="2400"/>
              <a:t>liskitaliangroup.github.io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8 </a:t>
            </a:r>
            <a:r>
              <a:rPr b="1" lang="it" sz="2400"/>
              <a:t>Italian</a:t>
            </a:r>
            <a:r>
              <a:rPr b="1" lang="it" sz="2400">
                <a:solidFill>
                  <a:schemeClr val="accent3"/>
                </a:solidFill>
              </a:rPr>
              <a:t> delegates</a:t>
            </a:r>
            <a:r>
              <a:rPr b="1" lang="it" sz="2400"/>
              <a:t> </a:t>
            </a:r>
            <a:r>
              <a:rPr lang="it" sz="2400"/>
              <a:t>committed 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Dissemination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Coding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  <p:pic>
        <p:nvPicPr>
          <p:cNvPr descr="Schermata 2017-02-16 alle 16.38.15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175" y="3138850"/>
            <a:ext cx="6325650" cy="179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507450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7 contribution</a:t>
            </a:r>
            <a:r>
              <a:rPr b="1" lang="it" sz="2400"/>
              <a:t> to </a:t>
            </a:r>
            <a:r>
              <a:rPr b="1" lang="it" sz="2400">
                <a:solidFill>
                  <a:schemeClr val="accent3"/>
                </a:solidFill>
              </a:rPr>
              <a:t>Lisk</a:t>
            </a:r>
            <a:r>
              <a:rPr b="1" lang="it" sz="2400"/>
              <a:t> core &amp; documentation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+ 10 </a:t>
            </a:r>
            <a:r>
              <a:rPr b="1" lang="it" sz="2400"/>
              <a:t>open source </a:t>
            </a:r>
            <a:r>
              <a:rPr b="1" lang="it" sz="2400">
                <a:solidFill>
                  <a:schemeClr val="accent3"/>
                </a:solidFill>
              </a:rPr>
              <a:t>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Investors </a:t>
            </a:r>
            <a:r>
              <a:rPr b="1" lang="it" sz="2400"/>
              <a:t>using</a:t>
            </a:r>
            <a:r>
              <a:rPr b="1" lang="it" sz="2400">
                <a:solidFill>
                  <a:schemeClr val="accent3"/>
                </a:solidFill>
              </a:rPr>
              <a:t> Multi-signature </a:t>
            </a:r>
            <a:r>
              <a:rPr lang="it" sz="2400"/>
              <a:t>address named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explorer.liskwallet.net/address/13861531827625059307L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15K</a:t>
            </a:r>
            <a:r>
              <a:rPr b="1" lang="it" sz="2400"/>
              <a:t> LSK </a:t>
            </a:r>
            <a:r>
              <a:rPr lang="it" sz="2400"/>
              <a:t>aprox </a:t>
            </a:r>
            <a:r>
              <a:rPr b="1" lang="it" sz="2400">
                <a:solidFill>
                  <a:schemeClr val="accent3"/>
                </a:solidFill>
              </a:rPr>
              <a:t>2K </a:t>
            </a:r>
            <a:r>
              <a:rPr b="1" lang="it" sz="2400"/>
              <a:t>€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What is the Blockchain?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533287"/>
            <a:ext cx="8520600" cy="47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400">
                <a:highlight>
                  <a:srgbClr val="FFFFFF"/>
                </a:highlight>
              </a:rPr>
              <a:t>DECENTRALIZED LEDGER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 LIST OF BLOCKS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TAMPER RESISTANT</a:t>
            </a:r>
          </a:p>
        </p:txBody>
      </p:sp>
      <p:pic>
        <p:nvPicPr>
          <p:cNvPr descr="fig2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00" y="2525271"/>
            <a:ext cx="6330399" cy="23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What is the</a:t>
            </a:r>
            <a:r>
              <a:rPr lang="it"/>
              <a:t> Blockchain?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it"/>
              <a:t>A list of concatenated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Blocks are not editable after their insertion in the chain</a:t>
            </a:r>
          </a:p>
          <a:p>
            <a:pPr indent="-228600" lvl="0" marL="457200">
              <a:spcBef>
                <a:spcPts val="0"/>
              </a:spcBef>
            </a:pPr>
            <a:r>
              <a:rPr lang="it"/>
              <a:t>Security provided by cryptography 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20" y="2540325"/>
            <a:ext cx="6742554" cy="23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What is the </a:t>
            </a:r>
            <a:r>
              <a:rPr lang="it"/>
              <a:t>Blockchain?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473150"/>
            <a:ext cx="5945700" cy="265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New blocks are appended in the chain with a process called </a:t>
            </a:r>
            <a:r>
              <a:rPr b="1" lang="it"/>
              <a:t>mining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Mining is an expensive process and need a growing amount of resources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compete for the creation of the next block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receive a reward for every mined block</a:t>
            </a:r>
          </a:p>
        </p:txBody>
      </p:sp>
      <p:pic>
        <p:nvPicPr>
          <p:cNvPr descr="Miner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75" y="1879524"/>
            <a:ext cx="1580375" cy="28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“On top” of the Blockchain</a:t>
            </a:r>
            <a:r>
              <a:rPr lang="it"/>
              <a:t>?</a:t>
            </a:r>
          </a:p>
        </p:txBody>
      </p:sp>
      <p:pic>
        <p:nvPicPr>
          <p:cNvPr descr="Bitcoin_Logo_Horizontal_Dark-4800px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8" y="1440038"/>
            <a:ext cx="1953647" cy="40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LOGO_PORTRAIT_Black_small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87" y="1958528"/>
            <a:ext cx="1953650" cy="1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836425" y="1556550"/>
            <a:ext cx="4268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94825" y="1270125"/>
            <a:ext cx="7772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orj-logo.jp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00" y="3476750"/>
            <a:ext cx="1258200" cy="1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5566325" y="610025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/>
              <a:t>Platforms | Area | Algo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7941225" y="4162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...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780350" y="15163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Digital cash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2704150" y="14892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704150" y="27846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2704150" y="38724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2780350" y="28141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Smart contract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780350" y="39315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Decentralized storage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4742500" y="39020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4818700" y="3961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POR</a:t>
            </a:r>
            <a:r>
              <a:rPr b="1" lang="it" sz="1400"/>
              <a:t> </a:t>
            </a:r>
            <a:r>
              <a:rPr lang="it" sz="1400"/>
              <a:t>Proof of Retrievability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4742500" y="28141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" name="Shape 105"/>
          <p:cNvSpPr txBox="1"/>
          <p:nvPr>
            <p:ph idx="1" type="body"/>
          </p:nvPr>
        </p:nvSpPr>
        <p:spPr>
          <a:xfrm>
            <a:off x="4818700" y="28437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lang="it" sz="1400"/>
              <a:t> (POS) Proof of Work/..Stake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4742500" y="15565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>
            <p:ph idx="1" type="body"/>
          </p:nvPr>
        </p:nvSpPr>
        <p:spPr>
          <a:xfrm>
            <a:off x="4818700" y="1586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b="1" lang="it" sz="1400"/>
              <a:t> </a:t>
            </a:r>
            <a:r>
              <a:rPr lang="it" sz="1400"/>
              <a:t>Proof of 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7200"/>
              <a:t>Lisk!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&amp; DPOS</a:t>
            </a:r>
          </a:p>
        </p:txBody>
      </p:sp>
      <p:pic>
        <p:nvPicPr>
          <p:cNvPr descr="Lisk_icon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751" y="944624"/>
            <a:ext cx="2195748" cy="325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9450"/>
            <a:ext cx="8520600" cy="3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22 February - 21 March 2016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ICO </a:t>
            </a:r>
            <a:r>
              <a:rPr lang="it"/>
              <a:t>Initial Coin Offering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14,009</a:t>
            </a:r>
            <a:r>
              <a:rPr b="1" lang="it" sz="2400">
                <a:solidFill>
                  <a:schemeClr val="accent3"/>
                </a:solidFill>
              </a:rPr>
              <a:t> BTC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about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13,5 millions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~</a:t>
            </a:r>
            <a:r>
              <a:rPr b="1" lang="it">
                <a:solidFill>
                  <a:schemeClr val="accent3"/>
                </a:solidFill>
              </a:rPr>
              <a:t> 0.13 €</a:t>
            </a:r>
            <a:r>
              <a:rPr b="1" lang="it" sz="2400"/>
              <a:t> </a:t>
            </a:r>
            <a:r>
              <a:rPr lang="it" sz="1400"/>
              <a:t>per LSK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85K €</a:t>
            </a:r>
            <a:r>
              <a:rPr b="1" lang="it" sz="2400"/>
              <a:t> </a:t>
            </a:r>
            <a:r>
              <a:rPr lang="it" sz="1400"/>
              <a:t>volume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13.6 MLN €</a:t>
            </a:r>
            <a:r>
              <a:rPr b="1" lang="it" sz="2400"/>
              <a:t> </a:t>
            </a:r>
            <a:r>
              <a:rPr lang="it" sz="1400"/>
              <a:t>market cap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2646900" y="1825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421850"/>
            <a:ext cx="8520600" cy="29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Decentralized App Framework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Developed entirely in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</a:t>
            </a:r>
            <a:r>
              <a:rPr b="1" lang="it" sz="2400"/>
              <a:t>POS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API </a:t>
            </a:r>
            <a:r>
              <a:rPr b="1" lang="it" sz="2400"/>
              <a:t>&amp;</a:t>
            </a:r>
            <a:r>
              <a:rPr b="1" lang="it" sz="2400">
                <a:solidFill>
                  <a:schemeClr val="accent3"/>
                </a:solidFill>
              </a:rPr>
              <a:t> SideChains</a:t>
            </a:r>
            <a:r>
              <a:rPr b="1" lang="it" sz="2400"/>
              <a:t> &amp; </a:t>
            </a:r>
            <a:r>
              <a:rPr b="1" lang="it" sz="2400">
                <a:solidFill>
                  <a:schemeClr val="accent3"/>
                </a:solidFill>
              </a:rPr>
              <a:t>SDK</a:t>
            </a:r>
          </a:p>
        </p:txBody>
      </p:sp>
      <p:cxnSp>
        <p:nvCxnSpPr>
          <p:cNvPr id="127" name="Shape 127"/>
          <p:cNvCxnSpPr/>
          <p:nvPr/>
        </p:nvCxnSpPr>
        <p:spPr>
          <a:xfrm flipH="1" rot="10800000">
            <a:off x="2646900" y="19781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